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tmp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20"/>
  </p:notesMasterIdLst>
  <p:sldIdLst>
    <p:sldId id="605" r:id="rId2"/>
    <p:sldId id="509" r:id="rId3"/>
    <p:sldId id="603" r:id="rId4"/>
    <p:sldId id="604" r:id="rId5"/>
    <p:sldId id="616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7" r:id="rId15"/>
    <p:sldId id="614" r:id="rId16"/>
    <p:sldId id="615" r:id="rId17"/>
    <p:sldId id="504" r:id="rId18"/>
    <p:sldId id="303" r:id="rId19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9780" autoAdjust="0"/>
    <p:restoredTop sz="81915" autoAdjust="0"/>
  </p:normalViewPr>
  <p:slideViewPr>
    <p:cSldViewPr snapToGrid="0">
      <p:cViewPr>
        <p:scale>
          <a:sx n="70" d="100"/>
          <a:sy n="70" d="100"/>
        </p:scale>
        <p:origin x="-2040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22/02/16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57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5.3.2.6 </a:t>
            </a:r>
            <a:r>
              <a:rPr lang="en-US" sz="1200" dirty="0" smtClean="0"/>
              <a:t>Removing Entries from an ARP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1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5.3.2.7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 Tables on Networking Devices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04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5.3.2.7 (Cont.)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 Tables on Networking Devices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5.3.2.8 Packet Tracer - Examine the ARP Table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8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5.3.3.1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 Broadcasts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19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5.3.3.2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 Spoofing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390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5.4.1.1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Activity - MAC and Choose…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5.4.1.2 Chapter 5: Ethernet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58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5.3.1.1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Destination on Same Network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79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5.3.1.2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Destination Remote Network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5.3.1.3 Packet Tracer – Identify MAC and IP Addresses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4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5.3.2.1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to ARP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51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5.3.2.2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 Functions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3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5.3.2.3 Video Demonstration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 Request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00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5.3.2.4 Video Demonstration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 Reply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5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5.3.2.5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Demonstration – ARP Role in Remote Communication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1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5.3:</a:t>
            </a:r>
            <a:br>
              <a:rPr lang="en-US" sz="4000" dirty="0" smtClean="0"/>
            </a:br>
            <a:r>
              <a:rPr lang="en-US" sz="4000" dirty="0" smtClean="0"/>
              <a:t>Address Resolution Protocol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Compare the roles of the MAC address and the IP address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Describe the purpose of ARP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how ARP requests impact network and host performance.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23618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Demonstration – ARP Role in Remote Communication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dirty="0"/>
              <a:t>When the destination IPv4 address is not on the same network as the source IPv4 address, the source device needs to send the frame to its default gateway.</a:t>
            </a:r>
          </a:p>
          <a:p>
            <a:pPr marL="285750" indent="-285750"/>
            <a:r>
              <a:rPr lang="en-US" dirty="0"/>
              <a:t>The source checks its ARP table for an entry with the IPv4 address of the default gateway. </a:t>
            </a:r>
          </a:p>
          <a:p>
            <a:pPr marL="285750" indent="-285750"/>
            <a:r>
              <a:rPr lang="en-US" dirty="0"/>
              <a:t>If there is not an entry, it uses the ARP process to determine the MAC address of the default gateway.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</a:rPr>
              <a:t>VIDEO DEMONSTRATION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1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Entries from an ARP Table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ARP cache timer removes ARP entries that have not been used for a specified period of </a:t>
            </a:r>
            <a:r>
              <a:rPr lang="en-US" dirty="0" smtClean="0"/>
              <a:t>time.</a:t>
            </a:r>
            <a:endParaRPr lang="en-US" dirty="0"/>
          </a:p>
          <a:p>
            <a:r>
              <a:rPr lang="en-US" dirty="0"/>
              <a:t>Commands may also be used to manually remove all or some of the entries in the ARP </a:t>
            </a:r>
            <a:r>
              <a:rPr lang="en-US" dirty="0" smtClean="0"/>
              <a:t>table.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26812" r="40811" b="32908"/>
          <a:stretch/>
        </p:blipFill>
        <p:spPr>
          <a:xfrm>
            <a:off x="1565894" y="2840681"/>
            <a:ext cx="6012213" cy="34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902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Tables on Networking Devices</a:t>
            </a:r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2" t="22021" r="41892" b="41400"/>
          <a:stretch/>
        </p:blipFill>
        <p:spPr>
          <a:xfrm>
            <a:off x="903737" y="1503188"/>
            <a:ext cx="7336527" cy="412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3127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ARP Tables on Networking </a:t>
            </a:r>
            <a:r>
              <a:rPr lang="en-US" sz="3200" dirty="0" smtClean="0"/>
              <a:t>Devices (cont.)</a:t>
            </a:r>
            <a:endParaRPr lang="en-US" sz="3200" dirty="0"/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2" t="21804" r="40946" b="26594"/>
          <a:stretch/>
        </p:blipFill>
        <p:spPr>
          <a:xfrm>
            <a:off x="1291281" y="1425079"/>
            <a:ext cx="6561438" cy="49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0733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5.3.3:</a:t>
            </a:r>
            <a:br>
              <a:rPr lang="en-US" sz="2800" dirty="0" smtClean="0"/>
            </a:br>
            <a:r>
              <a:rPr lang="en-US" sz="2800" dirty="0" smtClean="0"/>
              <a:t>ARP Issues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030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Broadcasts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0294" r="39054" b="31167"/>
          <a:stretch/>
        </p:blipFill>
        <p:spPr>
          <a:xfrm>
            <a:off x="270870" y="1433384"/>
            <a:ext cx="8602260" cy="480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5127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ARP Spoofing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7" t="22238" r="40000" b="28554"/>
          <a:stretch/>
        </p:blipFill>
        <p:spPr>
          <a:xfrm>
            <a:off x="1082200" y="1359242"/>
            <a:ext cx="6979601" cy="49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8679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5.4:</a:t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Chapter Objectives: </a:t>
            </a:r>
          </a:p>
          <a:p>
            <a:r>
              <a:rPr lang="en-US" sz="2000" dirty="0"/>
              <a:t>Explain the operation of Ethernet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Explain how a switch operates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Explain how the address resolution protocol </a:t>
            </a:r>
            <a:r>
              <a:rPr lang="en-US" sz="2000" dirty="0" smtClean="0"/>
              <a:t>enables communication on a network.</a:t>
            </a:r>
          </a:p>
        </p:txBody>
      </p:sp>
    </p:spTree>
    <p:extLst>
      <p:ext uri="{BB962C8B-B14F-4D97-AF65-F5344CB8AC3E}">
        <p14:creationId xmlns:p14="http://schemas.microsoft.com/office/powerpoint/2010/main" val="39052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5.3.1:</a:t>
            </a:r>
            <a:br>
              <a:rPr lang="en-US" sz="2800" dirty="0" smtClean="0"/>
            </a:br>
            <a:r>
              <a:rPr lang="en-US" sz="2800" dirty="0" smtClean="0"/>
              <a:t>MAC and 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6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 on </a:t>
            </a:r>
            <a:r>
              <a:rPr lang="en-US" dirty="0" smtClean="0"/>
              <a:t>the Same </a:t>
            </a:r>
            <a:r>
              <a:rPr lang="en-US" dirty="0"/>
              <a:t>Network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2457" r="40946" b="27900"/>
          <a:stretch/>
        </p:blipFill>
        <p:spPr>
          <a:xfrm>
            <a:off x="4230131" y="2968410"/>
            <a:ext cx="4898413" cy="338435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1344168"/>
            <a:ext cx="8577072" cy="4205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two primary addresses assigned to a device on an Ethernet LAN:</a:t>
            </a:r>
          </a:p>
          <a:p>
            <a:pPr marL="285750" indent="-285750"/>
            <a:r>
              <a:rPr lang="en-US" dirty="0"/>
              <a:t>Physical address (the MAC address) – Used for Ethernet NIC to Ethernet NIC communications on the same network.</a:t>
            </a:r>
          </a:p>
          <a:p>
            <a:pPr marL="285750" indent="-285750"/>
            <a:r>
              <a:rPr lang="en-US" dirty="0"/>
              <a:t>Logical address (the IP address) </a:t>
            </a:r>
            <a:r>
              <a:rPr lang="en-US" dirty="0" smtClean="0"/>
              <a:t>–</a:t>
            </a:r>
            <a:br>
              <a:rPr lang="en-US" dirty="0" smtClean="0"/>
            </a:br>
            <a:r>
              <a:rPr lang="en-US" dirty="0" smtClean="0"/>
              <a:t>Used </a:t>
            </a:r>
            <a:r>
              <a:rPr lang="en-US" dirty="0"/>
              <a:t>to send the packet from the </a:t>
            </a:r>
            <a:r>
              <a:rPr lang="en-US" dirty="0" smtClean="0"/>
              <a:t>original</a:t>
            </a:r>
            <a:br>
              <a:rPr lang="en-US" dirty="0" smtClean="0"/>
            </a:br>
            <a:r>
              <a:rPr lang="en-US" dirty="0" smtClean="0"/>
              <a:t>source </a:t>
            </a:r>
            <a:r>
              <a:rPr lang="en-US" dirty="0"/>
              <a:t>to the final destination.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 </a:t>
            </a:r>
            <a:r>
              <a:rPr lang="en-US" dirty="0" smtClean="0"/>
              <a:t>on a Remote </a:t>
            </a:r>
            <a:r>
              <a:rPr lang="en-US" dirty="0"/>
              <a:t>Network</a:t>
            </a:r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7" t="22892" r="36080" b="18538"/>
          <a:stretch/>
        </p:blipFill>
        <p:spPr>
          <a:xfrm>
            <a:off x="1049089" y="1465461"/>
            <a:ext cx="7045823" cy="48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5.3.2:</a:t>
            </a:r>
            <a:br>
              <a:rPr lang="en-US" sz="2800" dirty="0" smtClean="0"/>
            </a:br>
            <a:r>
              <a:rPr lang="en-US" sz="2800" dirty="0" smtClean="0"/>
              <a:t>ARP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28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Introduction to ARP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t="23328" r="38784" b="22892"/>
          <a:stretch/>
        </p:blipFill>
        <p:spPr>
          <a:xfrm>
            <a:off x="1032380" y="1311951"/>
            <a:ext cx="7079240" cy="502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ARP Functions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ARP </a:t>
            </a:r>
            <a:r>
              <a:rPr lang="en-US" dirty="0" smtClean="0"/>
              <a:t>Table</a:t>
            </a:r>
          </a:p>
          <a:p>
            <a:r>
              <a:rPr lang="en-US" dirty="0" smtClean="0"/>
              <a:t>Used to find the MAC address that is mapped to the destination IPv4 address.</a:t>
            </a:r>
          </a:p>
          <a:p>
            <a:r>
              <a:rPr lang="en-US" dirty="0" smtClean="0"/>
              <a:t>If the destination IPv4 address is on the same network as the source IPv4, the device will search the ARP table for the destination IPv4 address.</a:t>
            </a:r>
          </a:p>
          <a:p>
            <a:r>
              <a:rPr lang="en-US" dirty="0" smtClean="0"/>
              <a:t>If the destination IPv4 address is on a different network, the device will search for the IPv4 address of the default gateway.</a:t>
            </a:r>
          </a:p>
          <a:p>
            <a:r>
              <a:rPr lang="en-US" dirty="0" smtClean="0"/>
              <a:t>If the device locates the IPv4 address, its corresponding MAC address is used as the destination MAC address in the frame.</a:t>
            </a:r>
          </a:p>
          <a:p>
            <a:r>
              <a:rPr lang="en-US" dirty="0" smtClean="0"/>
              <a:t>If no entry is found, then an ARP request is sent.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3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</a:t>
            </a:r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Sent when a device needs a MAC address associated with an IPv4 address, and it does not have an entry in its ARP table.</a:t>
            </a:r>
          </a:p>
          <a:p>
            <a:r>
              <a:rPr lang="en-US" dirty="0"/>
              <a:t>The ARP request message includes:</a:t>
            </a:r>
          </a:p>
          <a:p>
            <a:pPr marL="342900" lvl="2"/>
            <a:r>
              <a:rPr lang="en-US" dirty="0" smtClean="0"/>
              <a:t>Target </a:t>
            </a:r>
            <a:r>
              <a:rPr lang="en-US" dirty="0"/>
              <a:t>IPv4 address – This is the IPv4 address that requires a </a:t>
            </a:r>
            <a:r>
              <a:rPr lang="en-US" dirty="0" smtClean="0"/>
              <a:t>corresponding </a:t>
            </a:r>
            <a:r>
              <a:rPr lang="en-US" dirty="0"/>
              <a:t>MAC address.</a:t>
            </a:r>
          </a:p>
          <a:p>
            <a:pPr marL="342900" lvl="2"/>
            <a:r>
              <a:rPr lang="en-US" dirty="0" smtClean="0"/>
              <a:t>Target </a:t>
            </a:r>
            <a:r>
              <a:rPr lang="en-US" dirty="0"/>
              <a:t>MAC address  –</a:t>
            </a:r>
            <a:r>
              <a:rPr lang="en-US" dirty="0" smtClean="0"/>
              <a:t> </a:t>
            </a:r>
            <a:r>
              <a:rPr lang="en-US" dirty="0"/>
              <a:t>This is the unknown MAC address and will </a:t>
            </a:r>
            <a:r>
              <a:rPr lang="en-US" dirty="0" smtClean="0"/>
              <a:t>be </a:t>
            </a:r>
            <a:r>
              <a:rPr lang="en-US" dirty="0"/>
              <a:t>empty in the ARP request message.</a:t>
            </a:r>
          </a:p>
          <a:p>
            <a:r>
              <a:rPr lang="en-US" dirty="0"/>
              <a:t>The ARP request is encapsulated in an Ethernet frame using the following header information:</a:t>
            </a:r>
          </a:p>
          <a:p>
            <a:pPr marL="342900" lvl="2"/>
            <a:r>
              <a:rPr lang="en-US" dirty="0" smtClean="0"/>
              <a:t>Destination </a:t>
            </a:r>
            <a:r>
              <a:rPr lang="en-US" dirty="0"/>
              <a:t>MAC address – This is a broadcast address requiring </a:t>
            </a:r>
            <a:r>
              <a:rPr lang="en-US" dirty="0" smtClean="0"/>
              <a:t>all </a:t>
            </a:r>
            <a:r>
              <a:rPr lang="en-US" dirty="0"/>
              <a:t>Ethernet NICs on the LAN to accept and process the </a:t>
            </a:r>
            <a:r>
              <a:rPr lang="en-US" dirty="0" smtClean="0"/>
              <a:t>ARP request</a:t>
            </a:r>
            <a:r>
              <a:rPr lang="en-US" dirty="0"/>
              <a:t>.</a:t>
            </a:r>
          </a:p>
          <a:p>
            <a:pPr marL="342900" lvl="2"/>
            <a:r>
              <a:rPr lang="en-US" dirty="0" smtClean="0"/>
              <a:t>Source </a:t>
            </a:r>
            <a:r>
              <a:rPr lang="en-US" dirty="0"/>
              <a:t>MAC address – This is the sender’s MAC address.</a:t>
            </a:r>
          </a:p>
          <a:p>
            <a:pPr marL="342900" lvl="2"/>
            <a:r>
              <a:rPr lang="en-US" dirty="0" smtClean="0"/>
              <a:t>Type</a:t>
            </a:r>
            <a:r>
              <a:rPr lang="en-US" dirty="0"/>
              <a:t>  –</a:t>
            </a:r>
            <a:r>
              <a:rPr lang="en-US" dirty="0" smtClean="0"/>
              <a:t> </a:t>
            </a:r>
            <a:r>
              <a:rPr lang="en-US" dirty="0"/>
              <a:t>ARP messages have a type field of 0x806.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</a:rPr>
              <a:t>VIDEO DEMONSTRATION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5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</a:t>
            </a:r>
            <a:r>
              <a:rPr lang="en-US" dirty="0" smtClean="0"/>
              <a:t>Reply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device with the target IPv4 address in the  ARP request will respond with an ARP </a:t>
            </a:r>
            <a:r>
              <a:rPr lang="en-US" dirty="0" smtClean="0"/>
              <a:t>reply</a:t>
            </a:r>
            <a:r>
              <a:rPr lang="en-US" dirty="0"/>
              <a:t>. The ARP reply message includes:</a:t>
            </a:r>
          </a:p>
          <a:p>
            <a:pPr marL="342900" lvl="2"/>
            <a:r>
              <a:rPr lang="en-US" dirty="0" smtClean="0"/>
              <a:t>Sender’s </a:t>
            </a:r>
            <a:r>
              <a:rPr lang="en-US" dirty="0"/>
              <a:t>IPv4 address – This is the IPv4 address of the sender, </a:t>
            </a:r>
            <a:r>
              <a:rPr lang="en-US" dirty="0" smtClean="0"/>
              <a:t>the </a:t>
            </a:r>
            <a:r>
              <a:rPr lang="en-US" dirty="0"/>
              <a:t>device whose MAC address was requested.</a:t>
            </a:r>
          </a:p>
          <a:p>
            <a:pPr marL="342900" lvl="2"/>
            <a:r>
              <a:rPr lang="en-US" dirty="0" smtClean="0"/>
              <a:t>Sender’s </a:t>
            </a:r>
            <a:r>
              <a:rPr lang="en-US" dirty="0"/>
              <a:t>MAC address – This is the MAC address of the sender, </a:t>
            </a:r>
            <a:r>
              <a:rPr lang="en-US" dirty="0" smtClean="0"/>
              <a:t>the </a:t>
            </a:r>
            <a:r>
              <a:rPr lang="en-US" dirty="0"/>
              <a:t>MAC address needed by the sender of the ARP request.</a:t>
            </a:r>
          </a:p>
          <a:p>
            <a:r>
              <a:rPr lang="en-US" dirty="0"/>
              <a:t>The ARP reply is encapsulated in an Ethernet frame using the following header information:</a:t>
            </a:r>
          </a:p>
          <a:p>
            <a:pPr marL="342900" lvl="2"/>
            <a:r>
              <a:rPr lang="en-US" dirty="0" smtClean="0"/>
              <a:t>Destination </a:t>
            </a:r>
            <a:r>
              <a:rPr lang="en-US" dirty="0"/>
              <a:t>MAC address – This is the MAC address of the </a:t>
            </a:r>
            <a:r>
              <a:rPr lang="en-US" dirty="0" smtClean="0"/>
              <a:t>sender. </a:t>
            </a:r>
          </a:p>
          <a:p>
            <a:pPr marL="342900" lvl="2"/>
            <a:r>
              <a:rPr lang="en-US" dirty="0" smtClean="0"/>
              <a:t>Source </a:t>
            </a:r>
            <a:r>
              <a:rPr lang="en-US" dirty="0"/>
              <a:t>MAC address – This is the sender of the ARP reply’s MAC </a:t>
            </a:r>
            <a:r>
              <a:rPr lang="en-US" dirty="0" smtClean="0"/>
              <a:t>address</a:t>
            </a:r>
            <a:r>
              <a:rPr lang="en-US" dirty="0"/>
              <a:t>.	</a:t>
            </a:r>
          </a:p>
          <a:p>
            <a:pPr marL="342900" lvl="2"/>
            <a:r>
              <a:rPr lang="en-US" dirty="0" smtClean="0"/>
              <a:t>Type</a:t>
            </a:r>
            <a:r>
              <a:rPr lang="en-US" dirty="0"/>
              <a:t>  –</a:t>
            </a:r>
            <a:r>
              <a:rPr lang="en-US" dirty="0" smtClean="0"/>
              <a:t> </a:t>
            </a:r>
            <a:r>
              <a:rPr lang="en-US" dirty="0"/>
              <a:t>ARP messages have a type field of 0x806.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</a:rPr>
              <a:t>VIDEO DEMONSTRATION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14231</TotalTime>
  <Words>518</Words>
  <Application>Microsoft Macintosh PowerPoint</Application>
  <PresentationFormat>On-screen Show (4:3)</PresentationFormat>
  <Paragraphs>94</Paragraphs>
  <Slides>18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NetAcad_White_PPT_Template 05Oct12</vt:lpstr>
      <vt:lpstr>Section 5.3: Address Resolution Protocol</vt:lpstr>
      <vt:lpstr>Topic 5.3.1: MAC and IP</vt:lpstr>
      <vt:lpstr>Destination on the Same Network</vt:lpstr>
      <vt:lpstr>Destination on a Remote Network</vt:lpstr>
      <vt:lpstr>Topic 5.3.2: ARP</vt:lpstr>
      <vt:lpstr>Introduction to ARP</vt:lpstr>
      <vt:lpstr>ARP Functions</vt:lpstr>
      <vt:lpstr>ARP Request</vt:lpstr>
      <vt:lpstr>ARP Reply</vt:lpstr>
      <vt:lpstr>Video Demonstration – ARP Role in Remote Communication</vt:lpstr>
      <vt:lpstr>Removing Entries from an ARP Table</vt:lpstr>
      <vt:lpstr>ARP Tables on Networking Devices</vt:lpstr>
      <vt:lpstr>ARP Tables on Networking Devices (cont.)</vt:lpstr>
      <vt:lpstr>Topic 5.3.3: ARP Issues</vt:lpstr>
      <vt:lpstr>ARP Broadcasts</vt:lpstr>
      <vt:lpstr>ARP Spoofing</vt:lpstr>
      <vt:lpstr>Section 5.4: Summary</vt:lpstr>
      <vt:lpstr>PowerPoint Presentation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Rafidah Md Noor</cp:lastModifiedBy>
  <cp:revision>345</cp:revision>
  <dcterms:created xsi:type="dcterms:W3CDTF">2012-10-09T16:58:47Z</dcterms:created>
  <dcterms:modified xsi:type="dcterms:W3CDTF">2016-02-22T13:28:46Z</dcterms:modified>
</cp:coreProperties>
</file>